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11" r:id="rId11"/>
    <p:sldId id="325" r:id="rId12"/>
    <p:sldId id="327" r:id="rId13"/>
    <p:sldId id="330" r:id="rId14"/>
    <p:sldId id="334" r:id="rId15"/>
    <p:sldId id="322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9" r:id="rId26"/>
    <p:sldId id="350" r:id="rId27"/>
    <p:sldId id="344" r:id="rId28"/>
    <p:sldId id="345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1"/>
  </p:normalViewPr>
  <p:slideViewPr>
    <p:cSldViewPr snapToGrid="0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1DA4C-F22E-4A0C-BDA6-DB9A0E29AA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85F77D-C207-416B-BD03-36A0746F2653}">
      <dgm:prSet/>
      <dgm:spPr/>
      <dgm:t>
        <a:bodyPr/>
        <a:lstStyle/>
        <a:p>
          <a:r>
            <a:rPr lang="en-US"/>
            <a:t>Suppose we are interested in various factors that contribute to salary</a:t>
          </a:r>
        </a:p>
      </dgm:t>
    </dgm:pt>
    <dgm:pt modelId="{D4F1CDBB-755C-436C-BA58-A80563D7BEBF}" type="parTrans" cxnId="{EB827F7D-6ECA-4426-ABF8-B70CB14F1E89}">
      <dgm:prSet/>
      <dgm:spPr/>
      <dgm:t>
        <a:bodyPr/>
        <a:lstStyle/>
        <a:p>
          <a:endParaRPr lang="en-US"/>
        </a:p>
      </dgm:t>
    </dgm:pt>
    <dgm:pt modelId="{468A8C20-2E29-4D72-B3B8-2856E3865A5D}" type="sibTrans" cxnId="{EB827F7D-6ECA-4426-ABF8-B70CB14F1E89}">
      <dgm:prSet/>
      <dgm:spPr/>
      <dgm:t>
        <a:bodyPr/>
        <a:lstStyle/>
        <a:p>
          <a:endParaRPr lang="en-US"/>
        </a:p>
      </dgm:t>
    </dgm:pt>
    <dgm:pt modelId="{86ED853E-6742-4E84-992B-B676B0DB9D6D}">
      <dgm:prSet/>
      <dgm:spPr/>
      <dgm:t>
        <a:bodyPr/>
        <a:lstStyle/>
        <a:p>
          <a:r>
            <a:rPr lang="en-US"/>
            <a:t>Dataset: </a:t>
          </a:r>
          <a:r>
            <a:rPr lang="en-US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/>
        </a:p>
      </dgm:t>
    </dgm:pt>
    <dgm:pt modelId="{5CAF30B4-AD7C-460D-A078-2ABB990AB8A5}" type="parTrans" cxnId="{21E9D528-76B3-41E6-A203-12D2B55C3AF9}">
      <dgm:prSet/>
      <dgm:spPr/>
      <dgm:t>
        <a:bodyPr/>
        <a:lstStyle/>
        <a:p>
          <a:endParaRPr lang="en-US"/>
        </a:p>
      </dgm:t>
    </dgm:pt>
    <dgm:pt modelId="{A22B4824-5098-404E-A79B-A3C8AF467424}" type="sibTrans" cxnId="{21E9D528-76B3-41E6-A203-12D2B55C3AF9}">
      <dgm:prSet/>
      <dgm:spPr/>
      <dgm:t>
        <a:bodyPr/>
        <a:lstStyle/>
        <a:p>
          <a:endParaRPr lang="en-US"/>
        </a:p>
      </dgm:t>
    </dgm:pt>
    <dgm:pt modelId="{10264C80-32B2-4AAD-81B1-740E0C87F9D6}">
      <dgm:prSet/>
      <dgm:spPr/>
      <dgm:t>
        <a:bodyPr/>
        <a:lstStyle/>
        <a:p>
          <a:r>
            <a:rPr lang="en-US"/>
            <a:t>Features: Age, Gender, Education Level, Job Title, Years of Experience, Salary</a:t>
          </a:r>
        </a:p>
      </dgm:t>
    </dgm:pt>
    <dgm:pt modelId="{44A1D86A-119E-4ECC-9B57-0A510F448644}" type="parTrans" cxnId="{12E97B39-4DCB-4852-A1A2-14BACE559194}">
      <dgm:prSet/>
      <dgm:spPr/>
      <dgm:t>
        <a:bodyPr/>
        <a:lstStyle/>
        <a:p>
          <a:endParaRPr lang="en-US"/>
        </a:p>
      </dgm:t>
    </dgm:pt>
    <dgm:pt modelId="{AA651547-3BA1-42ED-9DFC-16C73B3EDC2C}" type="sibTrans" cxnId="{12E97B39-4DCB-4852-A1A2-14BACE559194}">
      <dgm:prSet/>
      <dgm:spPr/>
      <dgm:t>
        <a:bodyPr/>
        <a:lstStyle/>
        <a:p>
          <a:endParaRPr lang="en-US"/>
        </a:p>
      </dgm:t>
    </dgm:pt>
    <dgm:pt modelId="{92017E59-AC14-45D0-90D9-994A1CE9A7DD}">
      <dgm:prSet/>
      <dgm:spPr/>
      <dgm:t>
        <a:bodyPr/>
        <a:lstStyle/>
        <a:p>
          <a:r>
            <a:rPr lang="en-US"/>
            <a:t>What research question can we ask?</a:t>
          </a:r>
        </a:p>
      </dgm:t>
    </dgm:pt>
    <dgm:pt modelId="{430DF9E9-9F23-4244-B694-B0AA8FA7C4ED}" type="parTrans" cxnId="{B95CC42F-B20C-4952-92F6-0D50D5D8DE90}">
      <dgm:prSet/>
      <dgm:spPr/>
      <dgm:t>
        <a:bodyPr/>
        <a:lstStyle/>
        <a:p>
          <a:endParaRPr lang="en-US"/>
        </a:p>
      </dgm:t>
    </dgm:pt>
    <dgm:pt modelId="{389F8FC3-ED89-450A-95AA-521454FADF4A}" type="sibTrans" cxnId="{B95CC42F-B20C-4952-92F6-0D50D5D8DE90}">
      <dgm:prSet/>
      <dgm:spPr/>
      <dgm:t>
        <a:bodyPr/>
        <a:lstStyle/>
        <a:p>
          <a:endParaRPr lang="en-US"/>
        </a:p>
      </dgm:t>
    </dgm:pt>
    <dgm:pt modelId="{29CC9A16-FE70-064C-98A3-B2751A56E78F}" type="pres">
      <dgm:prSet presAssocID="{2CC1DA4C-F22E-4A0C-BDA6-DB9A0E29AA18}" presName="linear" presStyleCnt="0">
        <dgm:presLayoutVars>
          <dgm:animLvl val="lvl"/>
          <dgm:resizeHandles val="exact"/>
        </dgm:presLayoutVars>
      </dgm:prSet>
      <dgm:spPr/>
    </dgm:pt>
    <dgm:pt modelId="{3DD1E3BD-6C1C-5540-82C2-12C23185EF54}" type="pres">
      <dgm:prSet presAssocID="{D085F77D-C207-416B-BD03-36A0746F2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DBE1B5-52B5-5741-B7E8-B6C14147A621}" type="pres">
      <dgm:prSet presAssocID="{468A8C20-2E29-4D72-B3B8-2856E3865A5D}" presName="spacer" presStyleCnt="0"/>
      <dgm:spPr/>
    </dgm:pt>
    <dgm:pt modelId="{99E5049D-DD3F-3C44-BD0E-CB7C9824673F}" type="pres">
      <dgm:prSet presAssocID="{86ED853E-6742-4E84-992B-B676B0DB9D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EC62DD-CCC9-0345-AE57-73F4D3C4C9A7}" type="pres">
      <dgm:prSet presAssocID="{A22B4824-5098-404E-A79B-A3C8AF467424}" presName="spacer" presStyleCnt="0"/>
      <dgm:spPr/>
    </dgm:pt>
    <dgm:pt modelId="{6DA56220-7012-124E-861C-4DA16BD38ABF}" type="pres">
      <dgm:prSet presAssocID="{10264C80-32B2-4AAD-81B1-740E0C87F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E0E3E9-1F11-0940-B3D8-8509EDFC1284}" type="pres">
      <dgm:prSet presAssocID="{AA651547-3BA1-42ED-9DFC-16C73B3EDC2C}" presName="spacer" presStyleCnt="0"/>
      <dgm:spPr/>
    </dgm:pt>
    <dgm:pt modelId="{E0333081-7FBF-F744-B1D3-01EF6133455B}" type="pres">
      <dgm:prSet presAssocID="{92017E59-AC14-45D0-90D9-994A1CE9A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5F37C26-9395-234D-96E7-56A2C1BC3703}" type="presOf" srcId="{D085F77D-C207-416B-BD03-36A0746F2653}" destId="{3DD1E3BD-6C1C-5540-82C2-12C23185EF54}" srcOrd="0" destOrd="0" presId="urn:microsoft.com/office/officeart/2005/8/layout/vList2"/>
    <dgm:cxn modelId="{21E9D528-76B3-41E6-A203-12D2B55C3AF9}" srcId="{2CC1DA4C-F22E-4A0C-BDA6-DB9A0E29AA18}" destId="{86ED853E-6742-4E84-992B-B676B0DB9D6D}" srcOrd="1" destOrd="0" parTransId="{5CAF30B4-AD7C-460D-A078-2ABB990AB8A5}" sibTransId="{A22B4824-5098-404E-A79B-A3C8AF467424}"/>
    <dgm:cxn modelId="{B95CC42F-B20C-4952-92F6-0D50D5D8DE90}" srcId="{2CC1DA4C-F22E-4A0C-BDA6-DB9A0E29AA18}" destId="{92017E59-AC14-45D0-90D9-994A1CE9A7DD}" srcOrd="3" destOrd="0" parTransId="{430DF9E9-9F23-4244-B694-B0AA8FA7C4ED}" sibTransId="{389F8FC3-ED89-450A-95AA-521454FADF4A}"/>
    <dgm:cxn modelId="{12E97B39-4DCB-4852-A1A2-14BACE559194}" srcId="{2CC1DA4C-F22E-4A0C-BDA6-DB9A0E29AA18}" destId="{10264C80-32B2-4AAD-81B1-740E0C87F9D6}" srcOrd="2" destOrd="0" parTransId="{44A1D86A-119E-4ECC-9B57-0A510F448644}" sibTransId="{AA651547-3BA1-42ED-9DFC-16C73B3EDC2C}"/>
    <dgm:cxn modelId="{42CDBD3D-4DCB-2242-9CB9-2F4A7B2CC690}" type="presOf" srcId="{92017E59-AC14-45D0-90D9-994A1CE9A7DD}" destId="{E0333081-7FBF-F744-B1D3-01EF6133455B}" srcOrd="0" destOrd="0" presId="urn:microsoft.com/office/officeart/2005/8/layout/vList2"/>
    <dgm:cxn modelId="{A2BD9950-A436-AA42-AA91-279E05DE6559}" type="presOf" srcId="{2CC1DA4C-F22E-4A0C-BDA6-DB9A0E29AA18}" destId="{29CC9A16-FE70-064C-98A3-B2751A56E78F}" srcOrd="0" destOrd="0" presId="urn:microsoft.com/office/officeart/2005/8/layout/vList2"/>
    <dgm:cxn modelId="{CA00DD7A-C232-1F45-81D4-DBA1286A8840}" type="presOf" srcId="{86ED853E-6742-4E84-992B-B676B0DB9D6D}" destId="{99E5049D-DD3F-3C44-BD0E-CB7C9824673F}" srcOrd="0" destOrd="0" presId="urn:microsoft.com/office/officeart/2005/8/layout/vList2"/>
    <dgm:cxn modelId="{EB827F7D-6ECA-4426-ABF8-B70CB14F1E89}" srcId="{2CC1DA4C-F22E-4A0C-BDA6-DB9A0E29AA18}" destId="{D085F77D-C207-416B-BD03-36A0746F2653}" srcOrd="0" destOrd="0" parTransId="{D4F1CDBB-755C-436C-BA58-A80563D7BEBF}" sibTransId="{468A8C20-2E29-4D72-B3B8-2856E3865A5D}"/>
    <dgm:cxn modelId="{6B2984DF-6B42-9B47-8E66-BE3DF6EEE226}" type="presOf" srcId="{10264C80-32B2-4AAD-81B1-740E0C87F9D6}" destId="{6DA56220-7012-124E-861C-4DA16BD38ABF}" srcOrd="0" destOrd="0" presId="urn:microsoft.com/office/officeart/2005/8/layout/vList2"/>
    <dgm:cxn modelId="{91AE9F2A-289E-DB48-BBD2-238AEFCB51F3}" type="presParOf" srcId="{29CC9A16-FE70-064C-98A3-B2751A56E78F}" destId="{3DD1E3BD-6C1C-5540-82C2-12C23185EF54}" srcOrd="0" destOrd="0" presId="urn:microsoft.com/office/officeart/2005/8/layout/vList2"/>
    <dgm:cxn modelId="{55DBEDBF-B534-E444-91E1-ED64BF5129B3}" type="presParOf" srcId="{29CC9A16-FE70-064C-98A3-B2751A56E78F}" destId="{C4DBE1B5-52B5-5741-B7E8-B6C14147A621}" srcOrd="1" destOrd="0" presId="urn:microsoft.com/office/officeart/2005/8/layout/vList2"/>
    <dgm:cxn modelId="{E58764A6-12B4-E441-8980-BDED68538714}" type="presParOf" srcId="{29CC9A16-FE70-064C-98A3-B2751A56E78F}" destId="{99E5049D-DD3F-3C44-BD0E-CB7C9824673F}" srcOrd="2" destOrd="0" presId="urn:microsoft.com/office/officeart/2005/8/layout/vList2"/>
    <dgm:cxn modelId="{D62E8B13-A4CC-AA48-99DE-AB76CC607069}" type="presParOf" srcId="{29CC9A16-FE70-064C-98A3-B2751A56E78F}" destId="{10EC62DD-CCC9-0345-AE57-73F4D3C4C9A7}" srcOrd="3" destOrd="0" presId="urn:microsoft.com/office/officeart/2005/8/layout/vList2"/>
    <dgm:cxn modelId="{DC2F5D36-FDF6-F04F-AD9B-F64EAC0E8779}" type="presParOf" srcId="{29CC9A16-FE70-064C-98A3-B2751A56E78F}" destId="{6DA56220-7012-124E-861C-4DA16BD38ABF}" srcOrd="4" destOrd="0" presId="urn:microsoft.com/office/officeart/2005/8/layout/vList2"/>
    <dgm:cxn modelId="{9071B31B-1032-9347-AA25-11FFE44E4CB1}" type="presParOf" srcId="{29CC9A16-FE70-064C-98A3-B2751A56E78F}" destId="{89E0E3E9-1F11-0940-B3D8-8509EDFC1284}" srcOrd="5" destOrd="0" presId="urn:microsoft.com/office/officeart/2005/8/layout/vList2"/>
    <dgm:cxn modelId="{4106AD9E-14C1-5F43-BA2B-B291B4BF34DB}" type="presParOf" srcId="{29CC9A16-FE70-064C-98A3-B2751A56E78F}" destId="{E0333081-7FBF-F744-B1D3-01EF613345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1-5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Requires some programming for Step 5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Feel free to look up tutorials online or review previous mini-projects and class code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stick to simpler methods you already know how to interpret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Ex: Splines and polynomial regression would probably be overkill if linear regression would suffice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covered Steps 1-4 in class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6-7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Feel free to share projects on GitHub or HSSP testimonials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Showing off projects looks great!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conduct a statistical project on your own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 is everywhere!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Covered next week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1E3BD-6C1C-5540-82C2-12C23185EF54}">
      <dsp:nvSpPr>
        <dsp:cNvPr id="0" name=""/>
        <dsp:cNvSpPr/>
      </dsp:nvSpPr>
      <dsp:spPr>
        <a:xfrm>
          <a:off x="0" y="626404"/>
          <a:ext cx="5906181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Suppose we are interested in various factors that contribute to salary</a:t>
          </a:r>
        </a:p>
      </dsp:txBody>
      <dsp:txXfrm>
        <a:off x="46648" y="673052"/>
        <a:ext cx="5812885" cy="862301"/>
      </dsp:txXfrm>
    </dsp:sp>
    <dsp:sp modelId="{99E5049D-DD3F-3C44-BD0E-CB7C9824673F}">
      <dsp:nvSpPr>
        <dsp:cNvPr id="0" name=""/>
        <dsp:cNvSpPr/>
      </dsp:nvSpPr>
      <dsp:spPr>
        <a:xfrm>
          <a:off x="0" y="1633841"/>
          <a:ext cx="5906181" cy="955597"/>
        </a:xfrm>
        <a:prstGeom prst="roundRect">
          <a:avLst/>
        </a:prstGeom>
        <a:solidFill>
          <a:schemeClr val="accent2">
            <a:hueOff val="503870"/>
            <a:satOff val="-228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Dataset: </a:t>
          </a:r>
          <a:r>
            <a:rPr lang="en-US" sz="1800" kern="120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sz="1800" kern="1200"/>
        </a:p>
      </dsp:txBody>
      <dsp:txXfrm>
        <a:off x="46648" y="1680489"/>
        <a:ext cx="5812885" cy="862301"/>
      </dsp:txXfrm>
    </dsp:sp>
    <dsp:sp modelId="{6DA56220-7012-124E-861C-4DA16BD38ABF}">
      <dsp:nvSpPr>
        <dsp:cNvPr id="0" name=""/>
        <dsp:cNvSpPr/>
      </dsp:nvSpPr>
      <dsp:spPr>
        <a:xfrm>
          <a:off x="0" y="2641279"/>
          <a:ext cx="5906181" cy="955597"/>
        </a:xfrm>
        <a:prstGeom prst="roundRect">
          <a:avLst/>
        </a:prstGeom>
        <a:solidFill>
          <a:schemeClr val="accent2">
            <a:hueOff val="1007740"/>
            <a:satOff val="-455"/>
            <a:lumOff val="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Features: Age, Gender, Education Level, Job Title, Years of Experience, Salary</a:t>
          </a:r>
        </a:p>
      </dsp:txBody>
      <dsp:txXfrm>
        <a:off x="46648" y="2687927"/>
        <a:ext cx="5812885" cy="862301"/>
      </dsp:txXfrm>
    </dsp:sp>
    <dsp:sp modelId="{E0333081-7FBF-F744-B1D3-01EF6133455B}">
      <dsp:nvSpPr>
        <dsp:cNvPr id="0" name=""/>
        <dsp:cNvSpPr/>
      </dsp:nvSpPr>
      <dsp:spPr>
        <a:xfrm>
          <a:off x="0" y="3648716"/>
          <a:ext cx="5906181" cy="955597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research question can we ask?</a:t>
          </a:r>
        </a:p>
      </dsp:txBody>
      <dsp:txXfrm>
        <a:off x="46648" y="3695364"/>
        <a:ext cx="5812885" cy="862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Equivalent to Steps 1-5 in the procedure</a:t>
          </a:r>
        </a:p>
      </dsp:txBody>
      <dsp:txXfrm>
        <a:off x="4985" y="2008026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covered Steps 1-4 in class</a:t>
          </a:r>
        </a:p>
      </dsp:txBody>
      <dsp:txXfrm>
        <a:off x="4985" y="2497545"/>
        <a:ext cx="2999531" cy="354992"/>
      </dsp:txXfrm>
    </dsp:sp>
    <dsp:sp modelId="{3B008887-E58D-48CE-BBF8-76F12889D548}">
      <dsp:nvSpPr>
        <dsp:cNvPr id="0" name=""/>
        <dsp:cNvSpPr/>
      </dsp:nvSpPr>
      <dsp:spPr>
        <a:xfrm>
          <a:off x="450428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some programming for Step 5</a:t>
          </a:r>
        </a:p>
      </dsp:txBody>
      <dsp:txXfrm>
        <a:off x="3529434" y="2008026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Feel free to look up tutorials online or review previous mini-projects and class code</a:t>
          </a:r>
        </a:p>
      </dsp:txBody>
      <dsp:txXfrm>
        <a:off x="3529434" y="2497545"/>
        <a:ext cx="2999531" cy="354992"/>
      </dsp:txXfrm>
    </dsp:sp>
    <dsp:sp modelId="{AC06D037-AA1F-40E8-80B5-023A17B7042F}">
      <dsp:nvSpPr>
        <dsp:cNvPr id="0" name=""/>
        <dsp:cNvSpPr/>
      </dsp:nvSpPr>
      <dsp:spPr>
        <a:xfrm>
          <a:off x="8028731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Try to stick to simpler methods you already know how to interpret</a:t>
          </a:r>
        </a:p>
      </dsp:txBody>
      <dsp:txXfrm>
        <a:off x="7053883" y="2008026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Ex: Splines and polynomial regression would probably be overkill if linear regression would suffice</a:t>
          </a:r>
        </a:p>
      </dsp:txBody>
      <dsp:txXfrm>
        <a:off x="7053883" y="2497545"/>
        <a:ext cx="2999531" cy="354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Equivalent to Steps 6-7 in the procedure</a:t>
          </a:r>
        </a:p>
      </dsp:txBody>
      <dsp:txXfrm>
        <a:off x="4985" y="2100828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Covered next week</a:t>
          </a:r>
        </a:p>
      </dsp:txBody>
      <dsp:txXfrm>
        <a:off x="4985" y="2586286"/>
        <a:ext cx="2999531" cy="164717"/>
      </dsp:txXfrm>
    </dsp:sp>
    <dsp:sp modelId="{3B008887-E58D-48CE-BBF8-76F12889D548}">
      <dsp:nvSpPr>
        <dsp:cNvPr id="0" name=""/>
        <dsp:cNvSpPr/>
      </dsp:nvSpPr>
      <dsp:spPr>
        <a:xfrm>
          <a:off x="450428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Feel free to share projects on GitHub or HSSP testimonials</a:t>
          </a:r>
        </a:p>
      </dsp:txBody>
      <dsp:txXfrm>
        <a:off x="3529434" y="2100828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Showing off projects looks great!</a:t>
          </a:r>
        </a:p>
      </dsp:txBody>
      <dsp:txXfrm>
        <a:off x="3529434" y="2586286"/>
        <a:ext cx="2999531" cy="164717"/>
      </dsp:txXfrm>
    </dsp:sp>
    <dsp:sp modelId="{AC06D037-AA1F-40E8-80B5-023A17B7042F}">
      <dsp:nvSpPr>
        <dsp:cNvPr id="0" name=""/>
        <dsp:cNvSpPr/>
      </dsp:nvSpPr>
      <dsp:spPr>
        <a:xfrm>
          <a:off x="8028731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Try to conduct a statistical project on your own</a:t>
          </a:r>
        </a:p>
      </dsp:txBody>
      <dsp:txXfrm>
        <a:off x="7053883" y="2100828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analysis is everywhere!</a:t>
          </a:r>
        </a:p>
      </dsp:txBody>
      <dsp:txXfrm>
        <a:off x="7053883" y="2586286"/>
        <a:ext cx="2999531" cy="164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7/28/23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7/28/23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5: Statistical Analysis Day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1E18B-A855-EC00-2553-CB50B0C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 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03978-2992-50B0-A942-A674D84A7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282358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54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3CD-7BBF-91D0-0D26-92FD573B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82BA-90B1-A00A-7FA1-381A7199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 there a statistically significant association between gender, education level, and years of experience with salary?</a:t>
            </a:r>
          </a:p>
        </p:txBody>
      </p:sp>
    </p:spTree>
    <p:extLst>
      <p:ext uri="{BB962C8B-B14F-4D97-AF65-F5344CB8AC3E}">
        <p14:creationId xmlns:p14="http://schemas.microsoft.com/office/powerpoint/2010/main" val="3601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50355.36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53333.71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5108.74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7716.32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-9954.71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18607.06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-31196.63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-25630.40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25614.96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28743.61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31235.13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35447.97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5618.77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53759.45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4390.47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8227.36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-20150.26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25188.41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-29992.68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-26673.56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24610.96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29650.25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29835.96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36484.64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5765.74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All parameters were statistically significant except “Other” in the gender category</a:t>
            </a:r>
          </a:p>
          <a:p>
            <a:pPr lvl="1"/>
            <a:r>
              <a:rPr lang="en-US" sz="1800" dirty="0"/>
              <a:t>Negative: High school </a:t>
            </a:r>
          </a:p>
          <a:p>
            <a:pPr lvl="1"/>
            <a:r>
              <a:rPr lang="en-US" sz="1800" dirty="0"/>
              <a:t>Positive: Everything else (higher education, being male, and more years of experience led to statistically significant increases in salary)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29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  <a:p>
            <a:pPr lvl="1"/>
            <a:r>
              <a:rPr lang="en-US" sz="2000" dirty="0"/>
              <a:t>Gender wage gap</a:t>
            </a:r>
          </a:p>
          <a:p>
            <a:pPr lvl="1"/>
            <a:r>
              <a:rPr lang="en-US" sz="2000" dirty="0"/>
              <a:t>Higher education allows for access to higher paying jobs</a:t>
            </a:r>
          </a:p>
          <a:p>
            <a:pPr lvl="1"/>
            <a:r>
              <a:rPr lang="en-US" sz="2000" dirty="0"/>
              <a:t>More years of experience allows for access to senior positions, which generally pay more</a:t>
            </a:r>
          </a:p>
        </p:txBody>
      </p:sp>
    </p:spTree>
    <p:extLst>
      <p:ext uri="{BB962C8B-B14F-4D97-AF65-F5344CB8AC3E}">
        <p14:creationId xmlns:p14="http://schemas.microsoft.com/office/powerpoint/2010/main" val="238919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  <a:p>
            <a:pPr>
              <a:buNone/>
            </a:pPr>
            <a:r>
              <a:rPr lang="en-US" dirty="0"/>
              <a:t>Correlation does not equal causation</a:t>
            </a:r>
          </a:p>
        </p:txBody>
      </p:sp>
    </p:spTree>
    <p:extLst>
      <p:ext uri="{BB962C8B-B14F-4D97-AF65-F5344CB8AC3E}">
        <p14:creationId xmlns:p14="http://schemas.microsoft.com/office/powerpoint/2010/main" val="6737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2B1D-CECD-9BA7-C117-2B74D608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Your turn!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ower">
            <a:extLst>
              <a:ext uri="{FF2B5EF4-FFF2-40B4-BE49-F238E27FC236}">
                <a16:creationId xmlns:a16="http://schemas.microsoft.com/office/drawing/2014/main" id="{F4AD3F9D-E7FF-2C3D-BFA5-5C930B65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EFA8-DEEC-44EF-8DCD-5E14AAEA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800" cap="all" spc="-100" dirty="0"/>
              <a:t>Step 1: Come up with a research question or an idea you are curious about</a:t>
            </a:r>
            <a:br>
              <a:rPr lang="en-US" sz="3800" cap="all" spc="-100" dirty="0"/>
            </a:br>
            <a:endParaRPr lang="en-US" sz="38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BF4B69F-11DE-ACE0-8388-4568E494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1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1D2-DE00-C30E-F4A4-311905A3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curious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2B4-A196-A242-C3BF-8CB2B74E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DD142-317E-C269-DBF0-FD4DFB9C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2: Look for datasets related to your question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9BAE72A-27EB-B1F6-0C69-F522F484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792A-6675-787A-2C9A-D8A0AF7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Kaggle!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FF6-1C79-FD18-95CB-8040CE34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76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72567-24C1-02A7-2EA8-ECAC073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3: Revise your research question </a:t>
            </a:r>
            <a:br>
              <a:rPr lang="en-US" sz="5400" cap="all" spc="-100" dirty="0"/>
            </a:br>
            <a:endParaRPr lang="en-US" sz="54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94AD20EC-6A28-F9EB-67B4-760E910E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8B56-F188-CEEF-033F-0C3369B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our revised research question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D51D-5B8D-A5D5-6660-F6267ADE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4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59D6-7081-F70E-FF2A-663F8E6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4: Think of an appropriate statistical method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67D70B5-86B3-C931-3E43-0754DF7C1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2562-8516-4A72-441B-8CF1FA46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statistical methods should be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351-7DE2-E13A-47B2-858C2AA7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u="sng" dirty="0"/>
              <a:t>not</a:t>
            </a:r>
            <a:r>
              <a:rPr lang="en-US" dirty="0"/>
              <a:t> limited to the methods we covered in class. Feel free to branch out!</a:t>
            </a:r>
          </a:p>
        </p:txBody>
      </p:sp>
    </p:spTree>
    <p:extLst>
      <p:ext uri="{BB962C8B-B14F-4D97-AF65-F5344CB8AC3E}">
        <p14:creationId xmlns:p14="http://schemas.microsoft.com/office/powerpoint/2010/main" val="93710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F1781-EA2F-39A5-C2A9-2E9F31C9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5: Program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oryboard">
            <a:extLst>
              <a:ext uri="{FF2B5EF4-FFF2-40B4-BE49-F238E27FC236}">
                <a16:creationId xmlns:a16="http://schemas.microsoft.com/office/drawing/2014/main" id="{23EED737-7618-EDBF-755C-E6B0C32BD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DFF4-04DC-D1A0-087F-0711482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</a:t>
            </a:r>
            <a:r>
              <a:rPr lang="en-US" dirty="0" err="1"/>
              <a:t>Colab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12A5-BD92-B1EA-8550-1316AFD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likely not have a complete program, but we can at least get a general idea of what </a:t>
            </a:r>
            <a:r>
              <a:rPr lang="en-US"/>
              <a:t>the program should do…</a:t>
            </a:r>
          </a:p>
        </p:txBody>
      </p:sp>
    </p:spTree>
    <p:extLst>
      <p:ext uri="{BB962C8B-B14F-4D97-AF65-F5344CB8AC3E}">
        <p14:creationId xmlns:p14="http://schemas.microsoft.com/office/powerpoint/2010/main" val="394503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0FCB0-E58B-0C41-47F7-6E999494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What to do next?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1072F4A-EC39-25E7-DA67-07E0ACD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Empty office desk">
            <a:extLst>
              <a:ext uri="{FF2B5EF4-FFF2-40B4-BE49-F238E27FC236}">
                <a16:creationId xmlns:a16="http://schemas.microsoft.com/office/drawing/2014/main" id="{563A6E3D-1913-FCE3-0816-D95A121F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7" r="240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90B36-26F0-24A3-F4E8-4EDC34DA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Mini-Project 5/6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68F442-9400-04EF-EE30-9EF208E6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/>
              <a:t>These two mini-projects are like a “capstone” for the course</a:t>
            </a:r>
          </a:p>
          <a:p>
            <a:r>
              <a:rPr lang="en-US"/>
              <a:t>You’ll combine everything you’ve learned so far (and before the class) and perform a statistical experiment using data that is already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3129859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5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708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3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642671-9A51-CE0C-66E5-A2EBC30D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Covered So Far…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2321F-FC6B-E28A-A5EB-B42974172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Monte Carlo simulation</a:t>
            </a:r>
          </a:p>
          <a:p>
            <a:pPr lvl="1"/>
            <a:r>
              <a:rPr lang="en-US" dirty="0"/>
              <a:t>Useful if you know the underlying distribution of the data </a:t>
            </a:r>
          </a:p>
          <a:p>
            <a:pPr lvl="1"/>
            <a:r>
              <a:rPr lang="en-US" dirty="0"/>
              <a:t>Generate simulated samples and compare with original test statistic</a:t>
            </a:r>
          </a:p>
          <a:p>
            <a:pPr lvl="1"/>
            <a:r>
              <a:rPr lang="en-US" dirty="0"/>
              <a:t>Examples covered:</a:t>
            </a:r>
          </a:p>
          <a:p>
            <a:pPr lvl="2"/>
            <a:r>
              <a:rPr lang="en-US" dirty="0"/>
              <a:t>Estimating areas under curve</a:t>
            </a:r>
          </a:p>
          <a:p>
            <a:pPr lvl="2"/>
            <a:r>
              <a:rPr lang="en-US" dirty="0"/>
              <a:t>Rolling a fair dice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4B7E7-1C09-2B44-1DFA-B534D34CD0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Bootstrap simulation</a:t>
            </a:r>
          </a:p>
          <a:p>
            <a:pPr lvl="1"/>
            <a:r>
              <a:rPr lang="en-US" dirty="0"/>
              <a:t>Useful if you don’t know the underlying distribution of the data</a:t>
            </a:r>
          </a:p>
          <a:p>
            <a:pPr lvl="1"/>
            <a:r>
              <a:rPr lang="en-US" dirty="0"/>
              <a:t>Resampling from the original dataset</a:t>
            </a:r>
          </a:p>
          <a:p>
            <a:pPr lvl="1"/>
            <a:r>
              <a:rPr lang="en-US" dirty="0"/>
              <a:t>Examples covered:</a:t>
            </a:r>
          </a:p>
          <a:p>
            <a:pPr lvl="2"/>
            <a:r>
              <a:rPr lang="en-US" dirty="0"/>
              <a:t>Test for independence</a:t>
            </a:r>
          </a:p>
          <a:p>
            <a:pPr lvl="2"/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93268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03059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87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E352-0C39-031F-E012-F289B565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See you next week for our final class!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ngel Face Outline">
            <a:extLst>
              <a:ext uri="{FF2B5EF4-FFF2-40B4-BE49-F238E27FC236}">
                <a16:creationId xmlns:a16="http://schemas.microsoft.com/office/drawing/2014/main" id="{CC4AEBE4-B515-17AF-FDAF-58B6AD24D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1534-7F6A-CECD-9A0D-2C6FFFD7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Creating your own research project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E67935A-F3E8-ABC3-CBA0-9915B0CB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B273620D-0EFB-AF2C-E587-0E8573D6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4F8D8-F991-B4F3-6C27-7FB06D89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chemeClr val="tx1"/>
                </a:solidFill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61328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736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1: Come up with a research question or an idea you are curious about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2: Look for datasets related to your question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3: Revise your research question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4: Think of an appropriate statistical method 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3558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1: Come up with a research question or an idea you are curious about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2: Look for datasets related to your question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3: Revise your research question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4: Think of an appropriate statistical method </a:t>
            </a:r>
          </a:p>
          <a:p>
            <a:r>
              <a:rPr lang="en-US" sz="2000" dirty="0">
                <a:solidFill>
                  <a:srgbClr val="7030A0"/>
                </a:solidFill>
              </a:rPr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06690-64EB-6A77-6384-0C9EB3EA6F19}"/>
              </a:ext>
            </a:extLst>
          </p:cNvPr>
          <p:cNvSpPr txBox="1"/>
          <p:nvPr/>
        </p:nvSpPr>
        <p:spPr>
          <a:xfrm>
            <a:off x="1268540" y="4988688"/>
            <a:ext cx="29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Prepared by me by next week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1127BC-273B-CB62-FCD9-143213A736C6}"/>
              </a:ext>
            </a:extLst>
          </p:cNvPr>
          <p:cNvCxnSpPr>
            <a:stCxn id="4" idx="3"/>
          </p:cNvCxnSpPr>
          <p:nvPr/>
        </p:nvCxnSpPr>
        <p:spPr>
          <a:xfrm flipV="1">
            <a:off x="4244932" y="4352081"/>
            <a:ext cx="2158724" cy="82127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9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F0C972A-FFF2-5CAC-D940-766AC46D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32398" b="-1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FAE8D-0D56-C697-06BC-99CD77E1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Review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57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900</Words>
  <Application>Microsoft Macintosh PowerPoint</Application>
  <PresentationFormat>Widescreen</PresentationFormat>
  <Paragraphs>152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Garamond</vt:lpstr>
      <vt:lpstr>Gill Sans MT</vt:lpstr>
      <vt:lpstr>SavonVTI</vt:lpstr>
      <vt:lpstr>Intro to Computational Statistics</vt:lpstr>
      <vt:lpstr>Questions?</vt:lpstr>
      <vt:lpstr>Methods Covered So Far…</vt:lpstr>
      <vt:lpstr>Creating your own research project</vt:lpstr>
      <vt:lpstr>Planning</vt:lpstr>
      <vt:lpstr>General Procedure</vt:lpstr>
      <vt:lpstr>General Procedure</vt:lpstr>
      <vt:lpstr>General Procedure</vt:lpstr>
      <vt:lpstr>Review</vt:lpstr>
      <vt:lpstr>Example Problem</vt:lpstr>
      <vt:lpstr>Research Question</vt:lpstr>
      <vt:lpstr>Code Output (using b = 1000)</vt:lpstr>
      <vt:lpstr>Statistical Interpretation</vt:lpstr>
      <vt:lpstr>Practical Interpretation</vt:lpstr>
      <vt:lpstr>Potential Limitations?</vt:lpstr>
      <vt:lpstr>Your turn!</vt:lpstr>
      <vt:lpstr>Step 1: Come up with a research question or an idea you are curious about </vt:lpstr>
      <vt:lpstr>What are you curious about?</vt:lpstr>
      <vt:lpstr>Step 2: Look for datasets related to your question </vt:lpstr>
      <vt:lpstr>Onto Kaggle!</vt:lpstr>
      <vt:lpstr>Step 3: Revise your research question  </vt:lpstr>
      <vt:lpstr>What should our revised research question be?</vt:lpstr>
      <vt:lpstr>Step 4: Think of an appropriate statistical method </vt:lpstr>
      <vt:lpstr>What statistical methods should be use?</vt:lpstr>
      <vt:lpstr>Step 5: Program</vt:lpstr>
      <vt:lpstr>Onto Colab!</vt:lpstr>
      <vt:lpstr>What to do next?</vt:lpstr>
      <vt:lpstr>Mini-Project 5/6</vt:lpstr>
      <vt:lpstr>Mini-Project 5</vt:lpstr>
      <vt:lpstr>Mini-Project 6</vt:lpstr>
      <vt:lpstr>See you next week for our final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66</cp:revision>
  <dcterms:created xsi:type="dcterms:W3CDTF">2023-06-22T19:14:49Z</dcterms:created>
  <dcterms:modified xsi:type="dcterms:W3CDTF">2023-07-28T23:55:44Z</dcterms:modified>
</cp:coreProperties>
</file>